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2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ollecte@legerdesheils.nl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eptember 2026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September 2026</a:t>
            </a:r>
          </a:p>
        </p:txBody>
      </p:sp>
      <p:sp>
        <p:nvSpPr>
          <p:cNvPr id="172" name="Handleiding"/>
          <p:cNvSpPr txBox="1">
            <a:spLocks noGrp="1"/>
          </p:cNvSpPr>
          <p:nvPr>
            <p:ph type="ctrTitle"/>
          </p:nvPr>
        </p:nvSpPr>
        <p:spPr>
          <a:xfrm>
            <a:off x="698496" y="2574991"/>
            <a:ext cx="21971004" cy="4648201"/>
          </a:xfrm>
          <a:prstGeom prst="rect">
            <a:avLst/>
          </a:prstGeom>
        </p:spPr>
        <p:txBody>
          <a:bodyPr/>
          <a:lstStyle/>
          <a:p>
            <a:pPr lvl="1">
              <a:defRPr sz="11600" spc="-232"/>
            </a:pPr>
            <a:r>
              <a:rPr dirty="0" err="1"/>
              <a:t>Handleiding</a:t>
            </a:r>
            <a:endParaRPr dirty="0"/>
          </a:p>
        </p:txBody>
      </p:sp>
      <p:sp>
        <p:nvSpPr>
          <p:cNvPr id="173" name="Collecte Coordinatore Login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E8231A"/>
                </a:solidFill>
              </a:rPr>
              <a:t>Collecte</a:t>
            </a:r>
            <a:r>
              <a:rPr lang="nl-NL" dirty="0">
                <a:solidFill>
                  <a:srgbClr val="E8231A"/>
                </a:solidFill>
              </a:rPr>
              <a:t>c</a:t>
            </a:r>
            <a:r>
              <a:rPr dirty="0">
                <a:solidFill>
                  <a:srgbClr val="E8231A"/>
                </a:solidFill>
              </a:rPr>
              <a:t>o</a:t>
            </a:r>
            <a:r>
              <a:rPr lang="nl-NL" dirty="0">
                <a:solidFill>
                  <a:srgbClr val="E8231A"/>
                </a:solidFill>
              </a:rPr>
              <a:t>ö</a:t>
            </a:r>
            <a:r>
              <a:rPr dirty="0" err="1">
                <a:solidFill>
                  <a:srgbClr val="E8231A"/>
                </a:solidFill>
              </a:rPr>
              <a:t>rdinatore</a:t>
            </a:r>
            <a:r>
              <a:rPr lang="nl-NL" dirty="0">
                <a:solidFill>
                  <a:srgbClr val="E8231A"/>
                </a:solidFill>
              </a:rPr>
              <a:t>n</a:t>
            </a:r>
            <a:r>
              <a:rPr dirty="0">
                <a:solidFill>
                  <a:srgbClr val="E8231A"/>
                </a:solidFill>
              </a:rPr>
              <a:t> </a:t>
            </a:r>
            <a:r>
              <a:rPr lang="nl-NL" dirty="0">
                <a:solidFill>
                  <a:srgbClr val="E8231A"/>
                </a:solidFill>
              </a:rPr>
              <a:t>l</a:t>
            </a:r>
            <a:r>
              <a:rPr dirty="0" err="1">
                <a:solidFill>
                  <a:srgbClr val="E8231A"/>
                </a:solidFill>
              </a:rPr>
              <a:t>ogin</a:t>
            </a:r>
            <a:endParaRPr dirty="0">
              <a:solidFill>
                <a:srgbClr val="E8231A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Uitnodiging via e-mai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E8231A"/>
                </a:solidFill>
              </a:rPr>
              <a:t>Uitnodiging</a:t>
            </a:r>
            <a:r>
              <a:rPr dirty="0">
                <a:solidFill>
                  <a:srgbClr val="E8231A"/>
                </a:solidFill>
              </a:rPr>
              <a:t> via e-mail</a:t>
            </a:r>
          </a:p>
        </p:txBody>
      </p:sp>
      <p:sp>
        <p:nvSpPr>
          <p:cNvPr id="176" name="Je hebt een uitnodiging ontvangen via e-mail"/>
          <p:cNvSpPr txBox="1">
            <a:spLocks noGrp="1"/>
          </p:cNvSpPr>
          <p:nvPr>
            <p:ph type="body" idx="21"/>
          </p:nvPr>
        </p:nvSpPr>
        <p:spPr>
          <a:xfrm>
            <a:off x="1206500" y="2355185"/>
            <a:ext cx="21971001" cy="9347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Je hebt een uitnodiging ontvangen via e-mail</a:t>
            </a:r>
          </a:p>
        </p:txBody>
      </p:sp>
      <p:sp>
        <p:nvSpPr>
          <p:cNvPr id="177" name="De mail ziet er zo uit (rechts)…"/>
          <p:cNvSpPr txBox="1">
            <a:spLocks noGrp="1"/>
          </p:cNvSpPr>
          <p:nvPr>
            <p:ph type="body" sz="half" idx="1"/>
          </p:nvPr>
        </p:nvSpPr>
        <p:spPr>
          <a:xfrm>
            <a:off x="1206499" y="4248504"/>
            <a:ext cx="10370331" cy="8256012"/>
          </a:xfrm>
          <a:prstGeom prst="rect">
            <a:avLst/>
          </a:prstGeom>
        </p:spPr>
        <p:txBody>
          <a:bodyPr/>
          <a:lstStyle/>
          <a:p>
            <a:r>
              <a:t>De mail ziet er zo uit (rechts)</a:t>
            </a:r>
          </a:p>
          <a:p>
            <a:r>
              <a:t>Onderwerp: Activeer je account als coördinator </a:t>
            </a:r>
          </a:p>
          <a:p>
            <a:r>
              <a:t>Afzender: Team Landelijke Collecte (</a:t>
            </a:r>
            <a:r>
              <a:rPr u="sng">
                <a:hlinkClick r:id="rId2"/>
              </a:rPr>
              <a:t>collecte@legerdesheils.nl</a:t>
            </a:r>
            <a:r>
              <a:t>)</a:t>
            </a:r>
          </a:p>
          <a:p>
            <a:r>
              <a:t>Klik op de knop “Account aanmaken”</a:t>
            </a:r>
          </a:p>
        </p:txBody>
      </p:sp>
      <p:pic>
        <p:nvPicPr>
          <p:cNvPr id="178" name="Screenshot 2026-09-06 at 21.54.25.png" descr="Screenshot 2026-09-06 at 21.54.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4747" y="3428883"/>
            <a:ext cx="10165995" cy="96148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Aanmeld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E8231A"/>
                </a:solidFill>
              </a:rPr>
              <a:t>Aanmelden</a:t>
            </a:r>
            <a:endParaRPr dirty="0">
              <a:solidFill>
                <a:srgbClr val="E8231A"/>
              </a:solidFill>
            </a:endParaRPr>
          </a:p>
        </p:txBody>
      </p:sp>
      <p:sp>
        <p:nvSpPr>
          <p:cNvPr id="181" name="Na het klikken op de knop in de mail: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Na het klikken op de knop in de mail:</a:t>
            </a:r>
          </a:p>
        </p:txBody>
      </p:sp>
      <p:sp>
        <p:nvSpPr>
          <p:cNvPr id="182" name="Land je op deze pagina (rechts)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4908466" cy="8256012"/>
          </a:xfrm>
          <a:prstGeom prst="rect">
            <a:avLst/>
          </a:prstGeom>
        </p:spPr>
        <p:txBody>
          <a:bodyPr/>
          <a:lstStyle/>
          <a:p>
            <a:r>
              <a:t>Land je op deze pagina (rechts)</a:t>
            </a:r>
          </a:p>
          <a:p>
            <a:r>
              <a:t>Vul je gegevens in</a:t>
            </a:r>
          </a:p>
          <a:p>
            <a:r>
              <a:t>Onthoud goed het e-mailadres dat afgebeeld staat (zie groen kader)</a:t>
            </a:r>
          </a:p>
          <a:p>
            <a:r>
              <a:t>Geef een sterk wachtwoord op </a:t>
            </a:r>
          </a:p>
          <a:p>
            <a:r>
              <a:t>Klik op de knop “Maak account &amp; accepteer uitnodiging”</a:t>
            </a:r>
          </a:p>
        </p:txBody>
      </p:sp>
      <p:pic>
        <p:nvPicPr>
          <p:cNvPr id="183" name="Screenshot 2026-09-06 at 21.56.29.png" descr="Screenshot 2026-09-06 at 21.56.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7122" y="2673323"/>
            <a:ext cx="6400801" cy="1051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Mevr. Jansen"/>
          <p:cNvSpPr txBox="1"/>
          <p:nvPr/>
        </p:nvSpPr>
        <p:spPr>
          <a:xfrm>
            <a:off x="19046969" y="5082065"/>
            <a:ext cx="2215829" cy="44872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 b="1"/>
            </a:lvl1pPr>
          </a:lstStyle>
          <a:p>
            <a:r>
              <a:t>Mevr. Jansen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Aanmelding gelukt, nu inlogg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E8231A"/>
                </a:solidFill>
              </a:rPr>
              <a:t>Aanmelding</a:t>
            </a:r>
            <a:r>
              <a:rPr dirty="0">
                <a:solidFill>
                  <a:srgbClr val="E8231A"/>
                </a:solidFill>
              </a:rPr>
              <a:t> </a:t>
            </a:r>
            <a:r>
              <a:rPr dirty="0" err="1">
                <a:solidFill>
                  <a:srgbClr val="E8231A"/>
                </a:solidFill>
              </a:rPr>
              <a:t>gelukt</a:t>
            </a:r>
            <a:r>
              <a:rPr dirty="0">
                <a:solidFill>
                  <a:srgbClr val="E8231A"/>
                </a:solidFill>
              </a:rPr>
              <a:t>, nu </a:t>
            </a:r>
            <a:r>
              <a:rPr dirty="0" err="1">
                <a:solidFill>
                  <a:srgbClr val="E8231A"/>
                </a:solidFill>
              </a:rPr>
              <a:t>inloggen</a:t>
            </a:r>
            <a:endParaRPr dirty="0">
              <a:solidFill>
                <a:srgbClr val="E8231A"/>
              </a:solidFill>
            </a:endParaRPr>
          </a:p>
        </p:txBody>
      </p:sp>
      <p:sp>
        <p:nvSpPr>
          <p:cNvPr id="187" name="Je bent nu aangemeld, log in met jouw gegeven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Je bent nu aangemeld, log in met jouw gegevens</a:t>
            </a:r>
          </a:p>
        </p:txBody>
      </p:sp>
      <p:sp>
        <p:nvSpPr>
          <p:cNvPr id="188" name="Je ziet nu dit in je scherm: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1129333" cy="8256012"/>
          </a:xfrm>
          <a:prstGeom prst="rect">
            <a:avLst/>
          </a:prstGeom>
        </p:spPr>
        <p:txBody>
          <a:bodyPr/>
          <a:lstStyle/>
          <a:p>
            <a:r>
              <a:t>Je ziet nu dit in je scherm:</a:t>
            </a:r>
          </a:p>
          <a:p>
            <a:r>
              <a:t>Vul je e-mailadres in</a:t>
            </a:r>
          </a:p>
          <a:p>
            <a:r>
              <a:t>Vul het wachtwoord in dat je zojuist hebt opgegeven.</a:t>
            </a:r>
          </a:p>
          <a:p>
            <a:r>
              <a:t>Met het juiste e-mailadres en wachtwoord ben je snel ingelogd.</a:t>
            </a:r>
          </a:p>
        </p:txBody>
      </p:sp>
      <p:pic>
        <p:nvPicPr>
          <p:cNvPr id="189" name="Screenshot 2026-09-06 at 21.57.49.png" descr="Screenshot 2026-09-06 at 21.57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3067" y="3608936"/>
            <a:ext cx="10822593" cy="95351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Welkom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rgbClr val="E8231A"/>
                </a:solidFill>
              </a:rPr>
              <a:t>Welkom!</a:t>
            </a:r>
          </a:p>
        </p:txBody>
      </p:sp>
      <p:sp>
        <p:nvSpPr>
          <p:cNvPr id="192" name="Dit is pagina voor coördinatore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Dit is pagina voor coördinatoren</a:t>
            </a:r>
          </a:p>
        </p:txBody>
      </p:sp>
      <p:sp>
        <p:nvSpPr>
          <p:cNvPr id="193" name="Je komt terecht op de pagina met de postcodes waar jij coördinator bent.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11257099" cy="8256012"/>
          </a:xfrm>
          <a:prstGeom prst="rect">
            <a:avLst/>
          </a:prstGeom>
        </p:spPr>
        <p:txBody>
          <a:bodyPr/>
          <a:lstStyle/>
          <a:p>
            <a:r>
              <a:t>Je komt terecht op de pagina met de postcodes waar jij coördinator bent.</a:t>
            </a:r>
          </a:p>
          <a:p>
            <a:r>
              <a:t>Klik op de knop “Ga naar deelnemerslijst” of in het linkermenu de knop “Deelnemers”</a:t>
            </a:r>
          </a:p>
        </p:txBody>
      </p:sp>
      <p:pic>
        <p:nvPicPr>
          <p:cNvPr id="194" name="Screenshot 2026-09-06 at 22.21.01.png" descr="Screenshot 2026-09-06 at 22.21.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4126" y="3606416"/>
            <a:ext cx="10163724" cy="99879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Overzicht collectant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E8231A"/>
                </a:solidFill>
              </a:rPr>
              <a:t>Overzicht</a:t>
            </a:r>
            <a:r>
              <a:rPr dirty="0">
                <a:solidFill>
                  <a:srgbClr val="E8231A"/>
                </a:solidFill>
              </a:rPr>
              <a:t> </a:t>
            </a:r>
            <a:r>
              <a:rPr dirty="0" err="1">
                <a:solidFill>
                  <a:srgbClr val="E8231A"/>
                </a:solidFill>
              </a:rPr>
              <a:t>collectanten</a:t>
            </a:r>
            <a:endParaRPr dirty="0">
              <a:solidFill>
                <a:srgbClr val="E8231A"/>
              </a:solidFill>
            </a:endParaRPr>
          </a:p>
        </p:txBody>
      </p:sp>
      <p:sp>
        <p:nvSpPr>
          <p:cNvPr id="197" name="In de deelnemerslijst zie je alle collectanten uit jouw regio’s…"/>
          <p:cNvSpPr txBox="1">
            <a:spLocks noGrp="1"/>
          </p:cNvSpPr>
          <p:nvPr>
            <p:ph type="body" sz="half" idx="1"/>
          </p:nvPr>
        </p:nvSpPr>
        <p:spPr>
          <a:xfrm>
            <a:off x="1206499" y="4248504"/>
            <a:ext cx="8722810" cy="8256012"/>
          </a:xfrm>
          <a:prstGeom prst="rect">
            <a:avLst/>
          </a:prstGeom>
        </p:spPr>
        <p:txBody>
          <a:bodyPr/>
          <a:lstStyle/>
          <a:p>
            <a:pPr marL="505968" indent="-505968" defTabSz="2023821">
              <a:spcBef>
                <a:spcPts val="3700"/>
              </a:spcBef>
              <a:defRPr sz="3984"/>
            </a:pPr>
            <a:r>
              <a:t>In de deelnemerslijst zie je alle collectanten uit jouw regio’s</a:t>
            </a:r>
          </a:p>
          <a:p>
            <a:pPr marL="505968" indent="-505968" defTabSz="2023821">
              <a:spcBef>
                <a:spcPts val="3700"/>
              </a:spcBef>
              <a:defRPr sz="3984"/>
            </a:pPr>
            <a:r>
              <a:t>Het overzicht is erg breed, je kunt naar links en rechts scrollen om alle informatie te zien.</a:t>
            </a:r>
          </a:p>
          <a:p>
            <a:pPr marL="505968" indent="-505968" defTabSz="2023821">
              <a:spcBef>
                <a:spcPts val="3700"/>
              </a:spcBef>
              <a:defRPr sz="3984"/>
            </a:pPr>
            <a:r>
              <a:t>Kijk vooral rond, je kunt veel informatie over collectanten vinden.</a:t>
            </a:r>
          </a:p>
          <a:p>
            <a:pPr marL="505968" indent="-505968" defTabSz="2023821">
              <a:spcBef>
                <a:spcPts val="3700"/>
              </a:spcBef>
              <a:defRPr sz="3984"/>
            </a:pPr>
            <a:r>
              <a:t>Je kunt doorklikken op collectanten. Voor deze handleiding klikken we bijvoorbeeld door op de eerste in de lijst “Cor”.</a:t>
            </a:r>
          </a:p>
        </p:txBody>
      </p:sp>
      <p:pic>
        <p:nvPicPr>
          <p:cNvPr id="198" name="Screenshot 2026-09-06 at 22.30.05.png" descr="Screenshot 2026-09-06 at 22.30.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6589" y="2814447"/>
            <a:ext cx="13680409" cy="105064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Detailpagin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E8231A"/>
                </a:solidFill>
              </a:rPr>
              <a:t>Detailpagina</a:t>
            </a:r>
            <a:endParaRPr dirty="0">
              <a:solidFill>
                <a:srgbClr val="E8231A"/>
              </a:solidFill>
            </a:endParaRPr>
          </a:p>
        </p:txBody>
      </p:sp>
      <p:sp>
        <p:nvSpPr>
          <p:cNvPr id="201" name="Individuele collectant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Individuele collectant</a:t>
            </a:r>
          </a:p>
        </p:txBody>
      </p:sp>
      <p:sp>
        <p:nvSpPr>
          <p:cNvPr id="202" name="Als je doorklikt op een collectant vanuit het overzicht, kom je op de detailpagina.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9867008" cy="8256012"/>
          </a:xfrm>
          <a:prstGeom prst="rect">
            <a:avLst/>
          </a:prstGeom>
        </p:spPr>
        <p:txBody>
          <a:bodyPr/>
          <a:lstStyle/>
          <a:p>
            <a:r>
              <a:t>Als je doorklikt op een collectant vanuit het overzicht, kom je op de detailpagina.</a:t>
            </a:r>
          </a:p>
          <a:p>
            <a:r>
              <a:t>Hier zie je alle (persoonlijke) gegevens van de collectant, inclusief alle actuele gecollecteerde bedragen </a:t>
            </a:r>
          </a:p>
        </p:txBody>
      </p:sp>
      <p:pic>
        <p:nvPicPr>
          <p:cNvPr id="203" name="Screenshot 2026-09-06 at 22.21.49.png" descr="Screenshot 2026-09-06 at 22.21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8167" y="2142545"/>
            <a:ext cx="12972196" cy="11056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Aangepast</PresentationFormat>
  <Paragraphs>36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0" baseType="lpstr">
      <vt:lpstr>Helvetica Neue</vt:lpstr>
      <vt:lpstr>Helvetica Neue Medium</vt:lpstr>
      <vt:lpstr>21_BasicWhite</vt:lpstr>
      <vt:lpstr>Handleiding</vt:lpstr>
      <vt:lpstr>Uitnodiging via e-mail</vt:lpstr>
      <vt:lpstr>Aanmelden</vt:lpstr>
      <vt:lpstr>Aanmelding gelukt, nu inloggen</vt:lpstr>
      <vt:lpstr>Welkom!</vt:lpstr>
      <vt:lpstr>Overzicht collectanten</vt:lpstr>
      <vt:lpstr>Detailpagina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Wietsma</dc:creator>
  <cp:lastModifiedBy>Laura Wietsma</cp:lastModifiedBy>
  <cp:revision>1</cp:revision>
  <dcterms:modified xsi:type="dcterms:W3CDTF">2026-09-09T14:00:07Z</dcterms:modified>
</cp:coreProperties>
</file>